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200" r:id="rId2"/>
  </p:sldMasterIdLst>
  <p:sldIdLst>
    <p:sldId id="270" r:id="rId3"/>
    <p:sldId id="260" r:id="rId4"/>
    <p:sldId id="256" r:id="rId5"/>
    <p:sldId id="261" r:id="rId6"/>
    <p:sldId id="263" r:id="rId7"/>
    <p:sldId id="264" r:id="rId8"/>
    <p:sldId id="271" r:id="rId9"/>
    <p:sldId id="272" r:id="rId10"/>
    <p:sldId id="269" r:id="rId11"/>
    <p:sldId id="265" r:id="rId12"/>
    <p:sldId id="266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3528B9-93FA-494D-9C32-18E54E380D1A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9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2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0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92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182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9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2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F0493A-7600-4660-9964-E464C908469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3528B9-93FA-494D-9C32-18E54E380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F0493A-7600-4660-9964-E464C9084697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3528B9-93FA-494D-9C32-18E54E380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560" y="476672"/>
            <a:ext cx="7704856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32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</a:t>
            </a:r>
            <a:r>
              <a:rPr lang="ru-RU" sz="32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профилактических мероприятий для граждан старше 65 лет при реализации проектов </a:t>
            </a:r>
            <a:endParaRPr lang="ru-RU" sz="3200" b="1" dirty="0" smtClean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</a:pP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Забота </a:t>
            </a:r>
            <a:r>
              <a:rPr lang="ru-RU" sz="32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старшем </a:t>
            </a: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поколении » </a:t>
            </a:r>
          </a:p>
          <a:p>
            <a:pPr marL="68580" indent="0" algn="ctr">
              <a:buNone/>
            </a:pP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Добро </a:t>
            </a:r>
            <a:r>
              <a:rPr lang="ru-RU" sz="32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каждую </a:t>
            </a: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деревню »</a:t>
            </a:r>
          </a:p>
          <a:p>
            <a:pPr marL="68580" indent="0" algn="ctr">
              <a:buNone/>
            </a:pPr>
            <a:r>
              <a:rPr lang="ru-RU" sz="32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национального проекта «Демография»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517232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Главный врач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БУЗ УР «Сарапульская РБ МЗ УР» 			           И.Н. Шихова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9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испансеризация 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профилактический осмотр жителей д. Юрино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4248472" cy="214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21550"/>
            <a:ext cx="2592288" cy="35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1551"/>
            <a:ext cx="5112568" cy="2875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3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роведение 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полного обследования  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врачами жителей д. Выезд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2896"/>
            <a:ext cx="210915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5858"/>
            <a:ext cx="4480497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1168"/>
            <a:ext cx="217033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2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6033"/>
            <a:ext cx="2520280" cy="44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2225"/>
            <a:ext cx="3456384" cy="268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3069"/>
            <a:ext cx="2209825" cy="378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704856" cy="864096"/>
          </a:xfrm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1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704856" cy="864096"/>
          </a:xfrm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«Добро в каждую деревню»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8407" y="188640"/>
            <a:ext cx="75071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Культурно - социальный </a:t>
            </a:r>
            <a:r>
              <a:rPr lang="ru-RU" sz="3200" b="1" cap="all" dirty="0" smtClean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МО «Сарапульский район»</a:t>
            </a:r>
            <a:endParaRPr lang="ru-RU" sz="3200" b="1" cap="all" dirty="0">
              <a:ln/>
              <a:solidFill>
                <a:srgbClr val="94C600"/>
              </a:solidFill>
              <a:effectLst>
                <a:outerShdw blurRad="19685" dist="12700" dir="5400000" algn="tl" rotWithShape="0">
                  <a:srgbClr val="94C6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2934" y="6237312"/>
            <a:ext cx="26019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с. Сигаево 2019 год</a:t>
            </a:r>
          </a:p>
        </p:txBody>
      </p:sp>
    </p:spTree>
    <p:extLst>
      <p:ext uri="{BB962C8B-B14F-4D97-AF65-F5344CB8AC3E}">
        <p14:creationId xmlns:p14="http://schemas.microsoft.com/office/powerpoint/2010/main" val="9696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34481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249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002060"/>
                </a:solidFill>
              </a:rPr>
              <a:t>	</a:t>
            </a:r>
            <a:endParaRPr lang="ru-RU" sz="2500" b="1" dirty="0" smtClean="0">
              <a:solidFill>
                <a:srgbClr val="002060"/>
              </a:solidFill>
            </a:endParaRPr>
          </a:p>
          <a:p>
            <a:pPr algn="just"/>
            <a:endParaRPr lang="ru-RU" sz="25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002060"/>
                </a:solidFill>
              </a:rPr>
              <a:t>	Координирование деятельности </a:t>
            </a:r>
            <a:r>
              <a:rPr lang="ru-RU" sz="2500" b="1" dirty="0">
                <a:solidFill>
                  <a:srgbClr val="002060"/>
                </a:solidFill>
              </a:rPr>
              <a:t>и взаимодействие  учреждений культуры, библиотек,  медицинской, пенсионной и социальной службами района в отношении жителей малых деревень.</a:t>
            </a:r>
          </a:p>
        </p:txBody>
      </p:sp>
    </p:spTree>
    <p:extLst>
      <p:ext uri="{BB962C8B-B14F-4D97-AF65-F5344CB8AC3E}">
        <p14:creationId xmlns:p14="http://schemas.microsoft.com/office/powerpoint/2010/main" val="716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239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78488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территории Сарапульского района 30 малонаселенных пунктов, в которых проживает 2000 человек, из них </a:t>
            </a:r>
            <a:r>
              <a:rPr lang="ru-RU" sz="2400" b="1" dirty="0" smtClean="0">
                <a:solidFill>
                  <a:srgbClr val="002060"/>
                </a:solidFill>
              </a:rPr>
              <a:t> 1603 </a:t>
            </a:r>
            <a:r>
              <a:rPr lang="ru-RU" sz="2400" b="1" dirty="0">
                <a:solidFill>
                  <a:srgbClr val="002060"/>
                </a:solidFill>
              </a:rPr>
              <a:t>человека составляет взрослое </a:t>
            </a:r>
            <a:r>
              <a:rPr lang="ru-RU" sz="2400" b="1" dirty="0" smtClean="0">
                <a:solidFill>
                  <a:srgbClr val="002060"/>
                </a:solidFill>
              </a:rPr>
              <a:t>население.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	В </a:t>
            </a:r>
            <a:r>
              <a:rPr lang="ru-RU" sz="2400" b="1" dirty="0">
                <a:solidFill>
                  <a:srgbClr val="002060"/>
                </a:solidFill>
              </a:rPr>
              <a:t>итоге проекта, жители малонаселенных пунктов, организуют свой досуг, получат ответы на интересующие вопросы, медицинские услуги, информационную поддержку, практические советы и помощь от различных организаций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Запланировано 30 выездов в течении года  </a:t>
            </a:r>
            <a:r>
              <a:rPr lang="ru-RU" sz="2400" b="1" dirty="0">
                <a:solidFill>
                  <a:srgbClr val="002060"/>
                </a:solidFill>
              </a:rPr>
              <a:t>в малонаселенные пункты  Сарапульского района; </a:t>
            </a:r>
          </a:p>
          <a:p>
            <a:pPr algn="just"/>
            <a:endParaRPr lang="ru-RU" sz="2500" b="1" dirty="0">
              <a:solidFill>
                <a:srgbClr val="002060"/>
              </a:solidFill>
            </a:endParaRPr>
          </a:p>
          <a:p>
            <a:endParaRPr lang="ru-RU" b="1" dirty="0"/>
          </a:p>
        </p:txBody>
      </p:sp>
      <p:sp>
        <p:nvSpPr>
          <p:cNvPr id="4" name="TextBox 10"/>
          <p:cNvSpPr txBox="1"/>
          <p:nvPr/>
        </p:nvSpPr>
        <p:spPr>
          <a:xfrm>
            <a:off x="1115616" y="324433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3655"/>
            <a:ext cx="5400600" cy="3407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149080"/>
            <a:ext cx="8208912" cy="2585323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Выезд </a:t>
            </a:r>
            <a:r>
              <a:rPr lang="ru-RU" b="1" dirty="0">
                <a:solidFill>
                  <a:srgbClr val="002060"/>
                </a:solidFill>
              </a:rPr>
              <a:t>медицинской сестры Мостовинского ФАП Щелкуновой Е.А. </a:t>
            </a:r>
            <a:r>
              <a:rPr lang="ru-RU" b="1" dirty="0" smtClean="0">
                <a:solidFill>
                  <a:srgbClr val="002060"/>
                </a:solidFill>
              </a:rPr>
              <a:t> д. Заборье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Принято </a:t>
            </a:r>
            <a:r>
              <a:rPr lang="ru-RU" b="1" dirty="0">
                <a:solidFill>
                  <a:srgbClr val="002060"/>
                </a:solidFill>
              </a:rPr>
              <a:t>9 </a:t>
            </a:r>
            <a:r>
              <a:rPr lang="ru-RU" b="1" dirty="0" smtClean="0">
                <a:solidFill>
                  <a:srgbClr val="002060"/>
                </a:solidFill>
              </a:rPr>
              <a:t>человек. Проведено 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-измерение </a:t>
            </a:r>
            <a:r>
              <a:rPr lang="ru-RU" b="1" dirty="0">
                <a:solidFill>
                  <a:srgbClr val="002060"/>
                </a:solidFill>
              </a:rPr>
              <a:t>артериального </a:t>
            </a:r>
            <a:r>
              <a:rPr lang="ru-RU" b="1" dirty="0" smtClean="0">
                <a:solidFill>
                  <a:srgbClr val="002060"/>
                </a:solidFill>
              </a:rPr>
              <a:t>давления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-уровня </a:t>
            </a:r>
            <a:r>
              <a:rPr lang="ru-RU" b="1" dirty="0">
                <a:solidFill>
                  <a:srgbClr val="002060"/>
                </a:solidFill>
              </a:rPr>
              <a:t>сахара </a:t>
            </a:r>
            <a:r>
              <a:rPr lang="ru-RU" b="1" dirty="0" smtClean="0">
                <a:solidFill>
                  <a:srgbClr val="002060"/>
                </a:solidFill>
              </a:rPr>
              <a:t>крови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-проведены беседы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-вручены пригласительные  на профилактический осмотр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диспансеризацию,  2 пациента записаны на прием к врачу терапевту.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115616" y="324433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национального проекта «Демография» 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Старшее поколение»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60840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3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61D66"/>
                </a:solidFill>
              </a:rPr>
              <a:t>Увеличение ожидаемой продолжительности здоровой жизни до 67 лет </a:t>
            </a:r>
          </a:p>
          <a:p>
            <a:r>
              <a:rPr lang="ru-RU" b="1" dirty="0" smtClean="0">
                <a:solidFill>
                  <a:srgbClr val="061D66"/>
                </a:solidFill>
              </a:rPr>
              <a:t>Повышение качества жизни граждан старшего поколения</a:t>
            </a:r>
          </a:p>
          <a:p>
            <a:endParaRPr lang="ru-RU" b="1" dirty="0">
              <a:solidFill>
                <a:srgbClr val="061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1845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61D66"/>
                </a:solidFill>
              </a:rPr>
              <a:t>Начало реализации 21.08.2019 года</a:t>
            </a:r>
          </a:p>
          <a:p>
            <a:r>
              <a:rPr lang="ru-RU" b="1" dirty="0" smtClean="0">
                <a:solidFill>
                  <a:srgbClr val="061D66"/>
                </a:solidFill>
              </a:rPr>
              <a:t>Организация </a:t>
            </a:r>
            <a:r>
              <a:rPr lang="ru-RU" b="1" dirty="0" smtClean="0">
                <a:solidFill>
                  <a:srgbClr val="002060"/>
                </a:solidFill>
              </a:rPr>
              <a:t> доставки </a:t>
            </a:r>
            <a:r>
              <a:rPr lang="ru-RU" b="1" dirty="0">
                <a:solidFill>
                  <a:srgbClr val="002060"/>
                </a:solidFill>
              </a:rPr>
              <a:t>пожилых людей старше 65 лет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61D66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 автомобиле КЦСОН </a:t>
            </a:r>
            <a:r>
              <a:rPr lang="ru-RU" b="1" dirty="0" smtClean="0">
                <a:solidFill>
                  <a:srgbClr val="002060"/>
                </a:solidFill>
              </a:rPr>
              <a:t>г. Сарапул, согласно совместного плана-графика  (600 человек, не прошедших профилактический медицинский осмотр и диспансеризацию 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в 2019 году)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Организация проведения диспансеризации и профилактического осмотра в поликлинике в течении 2 часов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Организация диспансерного наблюдения за пациентами «Группы риска», «Диспансерной группы»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61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              </a:t>
            </a:r>
            <a:br>
              <a:rPr lang="ru-RU" sz="2800" b="1" dirty="0" smtClean="0"/>
            </a:br>
            <a:r>
              <a:rPr lang="ru-RU" sz="3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 жителей </a:t>
            </a:r>
            <a:r>
              <a:rPr lang="ru-RU" sz="31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д.Юрино</a:t>
            </a:r>
            <a:r>
              <a:rPr lang="ru-RU" sz="3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1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д.Выезд</a:t>
            </a:r>
            <a:endParaRPr lang="ru-RU" sz="3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3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Осмотрено 12 человек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Выезд  </a:t>
            </a:r>
            <a:r>
              <a:rPr lang="ru-RU" b="1" dirty="0">
                <a:solidFill>
                  <a:srgbClr val="002060"/>
                </a:solidFill>
              </a:rPr>
              <a:t>в сопровождении </a:t>
            </a:r>
            <a:r>
              <a:rPr lang="ru-RU" b="1" dirty="0" smtClean="0">
                <a:solidFill>
                  <a:srgbClr val="002060"/>
                </a:solidFill>
              </a:rPr>
              <a:t>фельдшера ФАП </a:t>
            </a:r>
            <a:r>
              <a:rPr lang="ru-RU" b="1" dirty="0">
                <a:solidFill>
                  <a:srgbClr val="002060"/>
                </a:solidFill>
              </a:rPr>
              <a:t>д. </a:t>
            </a:r>
            <a:r>
              <a:rPr lang="ru-RU" b="1" dirty="0" smtClean="0">
                <a:solidFill>
                  <a:srgbClr val="002060"/>
                </a:solidFill>
              </a:rPr>
              <a:t>Юрино, д. Выезд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Выделено время для приема с 9 -11 часов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Проведено: забор крови (общеклинический, биохимический анализ), кал на скрытую кровь методом ИХА, анализ мочи, антропометрия, измерение внутриглазного давления, ФГ, ММГ, осмотр акушерки с взятием мазка на </a:t>
            </a:r>
            <a:r>
              <a:rPr lang="ru-RU" b="1" dirty="0" err="1" smtClean="0">
                <a:solidFill>
                  <a:srgbClr val="002060"/>
                </a:solidFill>
              </a:rPr>
              <a:t>онкоцитологию</a:t>
            </a:r>
            <a:r>
              <a:rPr lang="ru-RU" b="1" dirty="0" smtClean="0">
                <a:solidFill>
                  <a:srgbClr val="002060"/>
                </a:solidFill>
              </a:rPr>
              <a:t>, осмотр фельдшером кабинета медицинской профилактики, анкетирование, ЭКГ, аудиометрия, </a:t>
            </a:r>
            <a:r>
              <a:rPr lang="ru-RU" b="1" dirty="0" err="1" smtClean="0">
                <a:solidFill>
                  <a:srgbClr val="002060"/>
                </a:solidFill>
              </a:rPr>
              <a:t>онкоскрининг</a:t>
            </a:r>
            <a:r>
              <a:rPr lang="ru-RU" b="1" dirty="0" smtClean="0">
                <a:solidFill>
                  <a:srgbClr val="002060"/>
                </a:solidFill>
              </a:rPr>
              <a:t> ,осмотр участковым врачом терапевтом, офтальмологом, ЛОР, хирургом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 пациента </a:t>
            </a:r>
            <a:r>
              <a:rPr lang="ru-RU" b="1" dirty="0">
                <a:solidFill>
                  <a:srgbClr val="002060"/>
                </a:solidFill>
              </a:rPr>
              <a:t>взяты на диспансерный учет с впервые выявленной патологией.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2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466</TotalTime>
  <Words>282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Wingdings 2</vt:lpstr>
      <vt:lpstr>Остин</vt:lpstr>
      <vt:lpstr>1_Остин</vt:lpstr>
      <vt:lpstr>Презентация PowerPoint</vt:lpstr>
      <vt:lpstr>Презентация PowerPoint</vt:lpstr>
      <vt:lpstr>Цель проекта: </vt:lpstr>
      <vt:lpstr>Презентация PowerPoint</vt:lpstr>
      <vt:lpstr>Презентация PowerPoint</vt:lpstr>
      <vt:lpstr>Презентация PowerPoint</vt:lpstr>
      <vt:lpstr>Цель проекта: </vt:lpstr>
      <vt:lpstr>Реализация проекта </vt:lpstr>
      <vt:lpstr>               Выезд жителей д.Юрино, д.Выезд</vt:lpstr>
      <vt:lpstr>Диспансеризация и профилактический осмотр жителей д. Юрино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Анастасия Чукавина</cp:lastModifiedBy>
  <cp:revision>48</cp:revision>
  <dcterms:created xsi:type="dcterms:W3CDTF">2019-08-26T18:49:15Z</dcterms:created>
  <dcterms:modified xsi:type="dcterms:W3CDTF">2019-08-27T13:04:45Z</dcterms:modified>
</cp:coreProperties>
</file>